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7" r:id="rId2"/>
    <p:sldId id="258" r:id="rId3"/>
    <p:sldId id="259" r:id="rId4"/>
    <p:sldId id="260" r:id="rId5"/>
    <p:sldId id="261" r:id="rId6"/>
    <p:sldId id="267" r:id="rId7"/>
    <p:sldId id="268" r:id="rId8"/>
    <p:sldId id="270" r:id="rId9"/>
    <p:sldId id="264" r:id="rId10"/>
    <p:sldId id="269" r:id="rId11"/>
    <p:sldId id="266" r:id="rId12"/>
  </p:sldIdLst>
  <p:sldSz cx="12192000" cy="6858000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422A2"/>
    <a:srgbClr val="45108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17"/>
    <p:restoredTop sz="95858"/>
  </p:normalViewPr>
  <p:slideViewPr>
    <p:cSldViewPr snapToGrid="0" snapToObjects="1">
      <p:cViewPr varScale="1">
        <p:scale>
          <a:sx n="110" d="100"/>
          <a:sy n="110" d="100"/>
        </p:scale>
        <p:origin x="40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95" d="100"/>
          <a:sy n="95" d="100"/>
        </p:scale>
        <p:origin x="2512" y="19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2D5CB547-D8BB-5C48-8462-FD0CB901A9C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2683E5D-00DF-F041-A84B-D6F1E6295ED2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98AD2FAF-765D-6846-A312-8C06935AFDF0}" type="datetimeFigureOut">
              <a:rPr lang="en-US"/>
              <a:pPr>
                <a:defRPr/>
              </a:pPr>
              <a:t>6/14/22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E55CACD-274B-DE4E-99EE-46077CD0BC9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r>
              <a:rPr lang="en-US"/>
              <a:t>ASCCC Academic Academy 2020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1FC012-AC68-714B-9724-7A479BC42B1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9E528D3A-8730-3D47-837B-1CDE6EE60D1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hd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C915D97-8592-FF4E-9875-358BF4973DD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FF2FB98-4577-9543-8172-332ACAD91FCB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D5C66B2-EB63-4B41-B931-92AEB6F378C4}" type="datetimeFigureOut">
              <a:rPr lang="en-US"/>
              <a:pPr>
                <a:defRPr/>
              </a:pPr>
              <a:t>6/14/22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6F9F6430-99A5-C04A-A795-F657A572726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B1A5CFA7-3E9F-FA48-842F-93F2B10560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0F7AEB-216D-7346-A3DF-4423C420B269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r>
              <a:rPr lang="en-US"/>
              <a:t>ASCCC Academic Academy 2020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EF5396A-B27A-3E44-8659-67897C8AAD3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E8D25D4C-48A4-5546-8507-FA3A683A4EA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Ginni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ASCCC Academic Academy 2020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8D25D4C-48A4-5546-8507-FA3A683A4EAB}" type="slidenum">
              <a:rPr lang="en-US" altLang="en-US" smtClean="0"/>
              <a:pPr>
                <a:defRPr/>
              </a:pPr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9454152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Ginni</a:t>
            </a:r>
            <a:r>
              <a:rPr lang="en-US" dirty="0"/>
              <a:t> and Zachariah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ASCCC Academic Academy 2020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8D25D4C-48A4-5546-8507-FA3A683A4EAB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0747407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all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ASCCC Academic Academy 2020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8D25D4C-48A4-5546-8507-FA3A683A4EAB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223312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Ginni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ASCCC Academic Academy 2020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8D25D4C-48A4-5546-8507-FA3A683A4EAB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402507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Ginni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ASCCC Academic Academy 2020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8D25D4C-48A4-5546-8507-FA3A683A4EAB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222923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Ginni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ASCCC Academic Academy 2020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8D25D4C-48A4-5546-8507-FA3A683A4EAB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8335968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Ginni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ASCCC Academic Academy 2020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8D25D4C-48A4-5546-8507-FA3A683A4EAB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702728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Ginni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ASCCC Academic Academy 2020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8D25D4C-48A4-5546-8507-FA3A683A4EAB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173232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Zachariah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ASCCC Academic Academy 2020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8D25D4C-48A4-5546-8507-FA3A683A4EAB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04793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Ginni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ASCCC Academic Academy 2020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8D25D4C-48A4-5546-8507-FA3A683A4EAB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9417793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Jeanice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ASCCC Academic Academy 2020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E8D25D4C-48A4-5546-8507-FA3A683A4EAB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646395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0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959005" y="4683512"/>
            <a:ext cx="10432249" cy="1736660"/>
          </a:xfrm>
        </p:spPr>
        <p:txBody>
          <a:bodyPr>
            <a:normAutofit/>
          </a:bodyPr>
          <a:lstStyle>
            <a:lvl1pPr algn="ctr">
              <a:lnSpc>
                <a:spcPct val="100000"/>
              </a:lnSpc>
              <a:defRPr sz="44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913196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Slide 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D030EE60-3E2A-E74F-8552-29F00DE4B25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/>
          <a:stretch>
            <a:fillRect/>
          </a:stretch>
        </p:blipFill>
        <p:spPr bwMode="auto">
          <a:xfrm>
            <a:off x="10494" y="0"/>
            <a:ext cx="3819175" cy="2352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C3D2A589-7D49-C440-9295-1F398FCDA54B}"/>
              </a:ext>
            </a:extLst>
          </p:cNvPr>
          <p:cNvSpPr/>
          <p:nvPr userDrawn="1"/>
        </p:nvSpPr>
        <p:spPr>
          <a:xfrm>
            <a:off x="3678238" y="0"/>
            <a:ext cx="8513762" cy="2352675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/>
              <a:t> </a:t>
            </a:r>
          </a:p>
        </p:txBody>
      </p:sp>
      <p:pic>
        <p:nvPicPr>
          <p:cNvPr id="6" name="Picture 6">
            <a:extLst>
              <a:ext uri="{FF2B5EF4-FFF2-40B4-BE49-F238E27FC236}">
                <a16:creationId xmlns:a16="http://schemas.microsoft.com/office/drawing/2014/main" id="{449C4AFE-ABB2-EF4D-A4A4-548454C94FF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63" y="6376988"/>
            <a:ext cx="377825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95515" y="403412"/>
            <a:ext cx="8058283" cy="1685768"/>
          </a:xfrm>
        </p:spPr>
        <p:txBody>
          <a:bodyPr>
            <a:normAutofit/>
          </a:bodyPr>
          <a:lstStyle>
            <a:lvl1pPr algn="l">
              <a:defRPr sz="36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9994" y="2662568"/>
            <a:ext cx="10523806" cy="3569419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7" name="Slide Number Placeholder 12">
            <a:extLst>
              <a:ext uri="{FF2B5EF4-FFF2-40B4-BE49-F238E27FC236}">
                <a16:creationId xmlns:a16="http://schemas.microsoft.com/office/drawing/2014/main" id="{D68DF127-7FE0-2545-82CA-A88B038F770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5A1B6C-D038-1F4B-9D4A-0999CA9BC2F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115304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2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1CCD161-2FF2-E841-B3A7-507D943F9C0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938" y="6376988"/>
            <a:ext cx="377825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7650" y="365125"/>
            <a:ext cx="10046043" cy="1325563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77650" y="1798320"/>
            <a:ext cx="4922537" cy="439134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88259" y="1798320"/>
            <a:ext cx="4948881" cy="439134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Slide Number Placeholder 12">
            <a:extLst>
              <a:ext uri="{FF2B5EF4-FFF2-40B4-BE49-F238E27FC236}">
                <a16:creationId xmlns:a16="http://schemas.microsoft.com/office/drawing/2014/main" id="{A628FE67-F854-2546-AA25-031A62D363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3E4FEA-D0DA-BE4D-92DF-D9D6FD4A657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9" name="Picture 5">
            <a:extLst>
              <a:ext uri="{FF2B5EF4-FFF2-40B4-BE49-F238E27FC236}">
                <a16:creationId xmlns:a16="http://schemas.microsoft.com/office/drawing/2014/main" id="{B0AF2776-8C2E-E644-8028-29E464509C9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/>
          <a:stretch>
            <a:fillRect/>
          </a:stretch>
        </p:blipFill>
        <p:spPr bwMode="auto">
          <a:xfrm>
            <a:off x="0" y="0"/>
            <a:ext cx="825975" cy="6858000"/>
          </a:xfrm>
          <a:prstGeom prst="rect">
            <a:avLst/>
          </a:prstGeom>
          <a:noFill/>
          <a:ln>
            <a:noFill/>
          </a:ln>
          <a:effectLst>
            <a:outerShdw blurRad="190500" dist="50800" algn="ctr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902395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2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A1CCD161-2FF2-E841-B3A7-507D943F9C0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938" y="6376988"/>
            <a:ext cx="377825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7650" y="365125"/>
            <a:ext cx="10046043" cy="1325563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77650" y="1798320"/>
            <a:ext cx="4922537" cy="439134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88259" y="1798320"/>
            <a:ext cx="4948881" cy="439134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</p:txBody>
      </p:sp>
      <p:sp>
        <p:nvSpPr>
          <p:cNvPr id="8" name="Slide Number Placeholder 12">
            <a:extLst>
              <a:ext uri="{FF2B5EF4-FFF2-40B4-BE49-F238E27FC236}">
                <a16:creationId xmlns:a16="http://schemas.microsoft.com/office/drawing/2014/main" id="{A628FE67-F854-2546-AA25-031A62D363D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03E4FEA-D0DA-BE4D-92DF-D9D6FD4A657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C166F45-E8B9-5A46-BBED-CA0B12B2105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2646"/>
            <a:ext cx="822325" cy="6852708"/>
          </a:xfrm>
          <a:prstGeom prst="rect">
            <a:avLst/>
          </a:prstGeom>
          <a:solidFill>
            <a:schemeClr val="bg2"/>
          </a:solidFill>
          <a:effectLst>
            <a:outerShdw blurRad="190500" dist="38100" algn="ctr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39031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1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B26B9746-6138-2443-B6CA-34AA7003C16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938" y="6376988"/>
            <a:ext cx="377825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7650" y="365125"/>
            <a:ext cx="10046043" cy="1325563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1277650" y="1798320"/>
            <a:ext cx="10058400" cy="4419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9">
            <a:extLst>
              <a:ext uri="{FF2B5EF4-FFF2-40B4-BE49-F238E27FC236}">
                <a16:creationId xmlns:a16="http://schemas.microsoft.com/office/drawing/2014/main" id="{5960DA76-0526-BB4B-B780-790B2C74C2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DB236C-7DA3-584D-A9FD-2566ED60D28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7" name="Picture 5">
            <a:extLst>
              <a:ext uri="{FF2B5EF4-FFF2-40B4-BE49-F238E27FC236}">
                <a16:creationId xmlns:a16="http://schemas.microsoft.com/office/drawing/2014/main" id="{994E40FD-BE30-8C41-90F0-516DE4B938DC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/>
          <a:stretch>
            <a:fillRect/>
          </a:stretch>
        </p:blipFill>
        <p:spPr bwMode="auto">
          <a:xfrm>
            <a:off x="0" y="0"/>
            <a:ext cx="825975" cy="6858000"/>
          </a:xfrm>
          <a:prstGeom prst="rect">
            <a:avLst/>
          </a:prstGeom>
          <a:noFill/>
          <a:ln>
            <a:noFill/>
          </a:ln>
          <a:effectLst>
            <a:outerShdw blurRad="190500" dist="50800" algn="ctr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482826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1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B26B9746-6138-2443-B6CA-34AA7003C168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938" y="6376988"/>
            <a:ext cx="377825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7650" y="365125"/>
            <a:ext cx="10046043" cy="1325563"/>
          </a:xfrm>
        </p:spPr>
        <p:txBody>
          <a:bodyPr anchor="b">
            <a:normAutofit/>
          </a:bodyPr>
          <a:lstStyle>
            <a:lvl1pPr>
              <a:defRPr sz="3600"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"/>
          </p:nvPr>
        </p:nvSpPr>
        <p:spPr>
          <a:xfrm>
            <a:off x="1277650" y="1798320"/>
            <a:ext cx="10058400" cy="4419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6" name="Slide Number Placeholder 9">
            <a:extLst>
              <a:ext uri="{FF2B5EF4-FFF2-40B4-BE49-F238E27FC236}">
                <a16:creationId xmlns:a16="http://schemas.microsoft.com/office/drawing/2014/main" id="{5960DA76-0526-BB4B-B780-790B2C74C2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DB236C-7DA3-584D-A9FD-2566ED60D28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8496C5A3-9084-1A4E-84FC-A5E8BDE2D7C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0000" b="9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2646"/>
            <a:ext cx="822325" cy="6852708"/>
          </a:xfrm>
          <a:prstGeom prst="rect">
            <a:avLst/>
          </a:prstGeom>
          <a:solidFill>
            <a:schemeClr val="bg2"/>
          </a:solidFill>
          <a:effectLst>
            <a:outerShdw blurRad="190500" dist="38100" algn="ctr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0649392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>
            <a:extLst>
              <a:ext uri="{FF2B5EF4-FFF2-40B4-BE49-F238E27FC236}">
                <a16:creationId xmlns:a16="http://schemas.microsoft.com/office/drawing/2014/main" id="{925B5327-E5A2-2E43-9D9B-A63675F94400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263" y="6376988"/>
            <a:ext cx="377825" cy="377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Slide Number Placeholder 3">
            <a:extLst>
              <a:ext uri="{FF2B5EF4-FFF2-40B4-BE49-F238E27FC236}">
                <a16:creationId xmlns:a16="http://schemas.microsoft.com/office/drawing/2014/main" id="{48CF3D19-A20D-3542-B515-FF79269641E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>
          <a:xfrm>
            <a:off x="10298113" y="6356350"/>
            <a:ext cx="1055687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D6E2B2-28BA-2242-82BE-9CDAE9D4853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82120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A788E7DE-9059-B64B-B55B-41DFD433C11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1277938" y="365125"/>
            <a:ext cx="10075862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US" altLang="en-US" dirty="0"/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ED659B42-75D3-D145-9187-D891CF058AFD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1289050" y="1825625"/>
            <a:ext cx="1006475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– Remember to ad alt text to all imported graphics and images.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15" name="Slide Number Placeholder 14">
            <a:extLst>
              <a:ext uri="{FF2B5EF4-FFF2-40B4-BE49-F238E27FC236}">
                <a16:creationId xmlns:a16="http://schemas.microsoft.com/office/drawing/2014/main" id="{185FCD8D-1E30-B240-9C71-F2AE6C6B82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437813" y="6356350"/>
            <a:ext cx="915987" cy="365125"/>
          </a:xfrm>
          <a:prstGeom prst="rect">
            <a:avLst/>
          </a:prstGeom>
        </p:spPr>
        <p:txBody>
          <a:bodyPr vert="horz" wrap="square" lIns="91440" tIns="45720" rIns="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7F7F7F"/>
                </a:solidFill>
              </a:defRPr>
            </a:lvl1pPr>
          </a:lstStyle>
          <a:p>
            <a:pPr>
              <a:defRPr/>
            </a:pPr>
            <a:fld id="{0B583F10-0087-8B40-8B6A-300D68B14D7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800" r:id="rId4"/>
    <p:sldLayoutId id="2147483798" r:id="rId5"/>
    <p:sldLayoutId id="2147483801" r:id="rId6"/>
    <p:sldLayoutId id="2147483799" r:id="rId7"/>
  </p:sldLayoutIdLst>
  <p:hf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Palatino" pitchFamily="2" charset="77"/>
          <a:ea typeface="Palatino" pitchFamily="2" charset="77"/>
          <a:cs typeface="Palatino" pitchFamily="2" charset="77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Palatino" pitchFamily="2" charset="77"/>
          <a:ea typeface="Palatino" pitchFamily="2" charset="77"/>
          <a:cs typeface="Palatino" pitchFamily="2" charset="77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Palatino" pitchFamily="2" charset="77"/>
          <a:ea typeface="Palatino" pitchFamily="2" charset="77"/>
          <a:cs typeface="Palatino" pitchFamily="2" charset="77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Palatino" pitchFamily="2" charset="77"/>
          <a:ea typeface="Palatino" pitchFamily="2" charset="77"/>
          <a:cs typeface="Palatino" pitchFamily="2" charset="77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Palatino" pitchFamily="2" charset="77"/>
          <a:ea typeface="Palatino" pitchFamily="2" charset="77"/>
          <a:cs typeface="Palatino" pitchFamily="2" charset="77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0476C"/>
          </a:solidFill>
          <a:latin typeface="Palatino" pitchFamily="2" charset="77"/>
          <a:ea typeface="Palatino" pitchFamily="2" charset="77"/>
          <a:cs typeface="Palatino" pitchFamily="2" charset="77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0476C"/>
          </a:solidFill>
          <a:latin typeface="Palatino" pitchFamily="2" charset="77"/>
          <a:ea typeface="Palatino" pitchFamily="2" charset="77"/>
          <a:cs typeface="Palatino" pitchFamily="2" charset="77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0476C"/>
          </a:solidFill>
          <a:latin typeface="Palatino" pitchFamily="2" charset="77"/>
          <a:ea typeface="Palatino" pitchFamily="2" charset="77"/>
          <a:cs typeface="Palatino" pitchFamily="2" charset="77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rgbClr val="10476C"/>
          </a:solidFill>
          <a:latin typeface="Palatino" pitchFamily="2" charset="77"/>
          <a:ea typeface="Palatino" pitchFamily="2" charset="77"/>
          <a:cs typeface="Palatino" pitchFamily="2" charset="77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rgbClr val="404040"/>
          </a:solidFill>
          <a:latin typeface="+mj-lt"/>
          <a:ea typeface="+mn-ea"/>
          <a:cs typeface="Gill Sans" panose="020B0502020104020203" pitchFamily="34" charset="-79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200" kern="1200">
          <a:solidFill>
            <a:srgbClr val="404040"/>
          </a:solidFill>
          <a:latin typeface="+mj-lt"/>
          <a:ea typeface="+mn-ea"/>
          <a:cs typeface="Gill Sans" panose="020B0502020104020203" pitchFamily="34" charset="-79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rgbClr val="404040"/>
          </a:solidFill>
          <a:latin typeface="+mj-lt"/>
          <a:ea typeface="+mn-ea"/>
          <a:cs typeface="Gill Sans" panose="020B0502020104020203" pitchFamily="34" charset="-79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404040"/>
          </a:solidFill>
          <a:latin typeface="+mj-lt"/>
          <a:ea typeface="+mn-ea"/>
          <a:cs typeface="Gill Sans" panose="020B0502020104020203" pitchFamily="34" charset="-79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rgbClr val="404040"/>
          </a:solidFill>
          <a:latin typeface="+mj-lt"/>
          <a:ea typeface="+mn-ea"/>
          <a:cs typeface="Gill Sans" panose="020B0502020104020203" pitchFamily="34" charset="-79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leginfo.legislature.ca.gov/faces/billNavClient.xhtml?bill_id=201120120SB1456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leginfo.legislature.ca.gov/faces/billTextClient.xhtml?bill_id=201720180AB1809" TargetMode="External"/><Relationship Id="rId5" Type="http://schemas.openxmlformats.org/officeDocument/2006/relationships/hyperlink" Target="https://www.asccc.org/sites/default/files/IV.%20A.%20Addition%20307CCCGuidedPathways.pdf" TargetMode="External"/><Relationship Id="rId4" Type="http://schemas.openxmlformats.org/officeDocument/2006/relationships/hyperlink" Target="https://www.cccco.edu/About-Us/Vision-for-Success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3" name="Title 1">
            <a:extLst>
              <a:ext uri="{FF2B5EF4-FFF2-40B4-BE49-F238E27FC236}">
                <a16:creationId xmlns:a16="http://schemas.microsoft.com/office/drawing/2014/main" id="{85C58C8C-A632-F843-84BE-D68F8213459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58850" y="4683125"/>
            <a:ext cx="10433050" cy="1736725"/>
          </a:xfrm>
        </p:spPr>
        <p:txBody>
          <a:bodyPr>
            <a:normAutofit fontScale="90000"/>
          </a:bodyPr>
          <a:lstStyle/>
          <a:p>
            <a:r>
              <a:rPr lang="en-US" altLang="en-US" b="1" dirty="0"/>
              <a:t>Advocacy - How to Leverage the Student and Faculty Voice to Affect Change</a:t>
            </a:r>
            <a:br>
              <a:rPr lang="en-US" altLang="en-US" b="1" dirty="0"/>
            </a:br>
            <a:r>
              <a:rPr lang="en-US" altLang="en-US" sz="2000" dirty="0">
                <a:solidFill>
                  <a:srgbClr val="FF0000"/>
                </a:solidFill>
              </a:rPr>
              <a:t>Wednesday, June 15 | 3:00-4:15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3DD8AA-FB20-3E98-429F-D54B0EA651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7650" y="365126"/>
            <a:ext cx="10465171" cy="922254"/>
          </a:xfrm>
        </p:spPr>
        <p:txBody>
          <a:bodyPr anchor="ctr"/>
          <a:lstStyle/>
          <a:p>
            <a:pPr algn="ctr"/>
            <a:r>
              <a:rPr lang="en-US" b="1" dirty="0"/>
              <a:t>Power of Students and Faculty Working Together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40E3F35-65C1-BADE-A53C-1883FDBC1C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277649" y="1287380"/>
            <a:ext cx="10465171" cy="4930540"/>
          </a:xfrm>
        </p:spPr>
        <p:txBody>
          <a:bodyPr/>
          <a:lstStyle/>
          <a:p>
            <a:r>
              <a:rPr lang="en-US" dirty="0"/>
              <a:t>Title 5 Regulations</a:t>
            </a:r>
          </a:p>
          <a:p>
            <a:pPr lvl="1"/>
            <a:r>
              <a:rPr lang="en-US" dirty="0"/>
              <a:t>Ethnic Studies Graduation Requirement</a:t>
            </a:r>
          </a:p>
          <a:p>
            <a:pPr lvl="1"/>
            <a:r>
              <a:rPr lang="en-US" dirty="0"/>
              <a:t>DEIA in Employee Evaluations and Tenure Review</a:t>
            </a:r>
          </a:p>
          <a:p>
            <a:r>
              <a:rPr lang="en-US" dirty="0"/>
              <a:t>Financial Aid</a:t>
            </a:r>
          </a:p>
          <a:p>
            <a:pPr lvl="1"/>
            <a:r>
              <a:rPr lang="en-US" dirty="0"/>
              <a:t>AB 1456* (Medina, 2021) led to AB 1746 (Medina, 2022)</a:t>
            </a:r>
          </a:p>
          <a:p>
            <a:r>
              <a:rPr lang="en-US" dirty="0"/>
              <a:t>Student Support</a:t>
            </a:r>
          </a:p>
          <a:p>
            <a:pPr lvl="1"/>
            <a:r>
              <a:rPr lang="en-US" dirty="0"/>
              <a:t>AB 1187 (Irwin, 2021) Tutoring</a:t>
            </a:r>
          </a:p>
          <a:p>
            <a:r>
              <a:rPr lang="en-US" dirty="0"/>
              <a:t>Basic Needs</a:t>
            </a:r>
          </a:p>
          <a:p>
            <a:pPr lvl="1"/>
            <a:r>
              <a:rPr lang="en-US" dirty="0"/>
              <a:t>AB 2122 (Choi, 2022) Mental Health</a:t>
            </a:r>
          </a:p>
          <a:p>
            <a:pPr lvl="1"/>
            <a:r>
              <a:rPr lang="en-US" dirty="0"/>
              <a:t>SB 1141 (Limón, 2022) Exemption from Payment of Nonresident Tuition</a:t>
            </a:r>
          </a:p>
          <a:p>
            <a:pPr lvl="1"/>
            <a:r>
              <a:rPr lang="en-US" dirty="0"/>
              <a:t>AB 1987* (Salas, 2022) Mental Health</a:t>
            </a:r>
            <a:endParaRPr lang="en-US" sz="2000" i="1" dirty="0"/>
          </a:p>
          <a:p>
            <a:pPr marL="0" indent="0" algn="ctr">
              <a:buNone/>
            </a:pPr>
            <a:r>
              <a:rPr lang="en-US" sz="2000" i="1" dirty="0"/>
              <a:t>*Died in committee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0A28961-03F4-AA58-39C4-CD2B74EF32F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DB236C-7DA3-584D-A9FD-2566ED60D281}" type="slidenum">
              <a:rPr lang="en-US" altLang="en-US" smtClean="0"/>
              <a:pPr>
                <a:defRPr/>
              </a:pPr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315506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F68CE7-09A6-056D-E9E1-5A22E83B32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b="1" dirty="0"/>
              <a:t>Q&amp;A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A9768B1-1198-8388-E32F-99F7DBB4FB7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016369" y="1793631"/>
            <a:ext cx="8874370" cy="4232031"/>
          </a:xfrm>
        </p:spPr>
        <p:txBody>
          <a:bodyPr/>
          <a:lstStyle/>
          <a:p>
            <a:pPr marL="0" indent="0">
              <a:buNone/>
            </a:pPr>
            <a:endParaRPr lang="en-US" sz="3200" i="1" dirty="0"/>
          </a:p>
          <a:p>
            <a:pPr marL="0" indent="0">
              <a:buNone/>
            </a:pPr>
            <a:endParaRPr lang="en-US" sz="3200" i="1" dirty="0"/>
          </a:p>
          <a:p>
            <a:pPr marL="0" indent="0">
              <a:buNone/>
            </a:pPr>
            <a:endParaRPr lang="en-US" sz="3200" i="1" dirty="0"/>
          </a:p>
          <a:p>
            <a:pPr marL="0" indent="0">
              <a:buNone/>
            </a:pPr>
            <a:r>
              <a:rPr lang="en-US" sz="3200" i="1" dirty="0"/>
              <a:t>Let’s Talk…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69FEFD9-4C5C-7C99-BD3E-BF2B4B5AC07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DB236C-7DA3-584D-A9FD-2566ED60D281}" type="slidenum">
              <a:rPr lang="en-US" altLang="en-US" smtClean="0"/>
              <a:pPr>
                <a:defRPr/>
              </a:pPr>
              <a:t>11</a:t>
            </a:fld>
            <a:endParaRPr lang="en-US" alt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88E50FF-3CF3-09E3-A632-192A3B98575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24281" y="2129106"/>
            <a:ext cx="4451350" cy="3561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92472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2B4EA1-0888-888B-2F52-20B31F8122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chemeClr val="accent5">
                    <a:lumMod val="20000"/>
                    <a:lumOff val="80000"/>
                  </a:schemeClr>
                </a:solidFill>
              </a:rPr>
              <a:t>Presenters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46F5D06-FCFE-1C20-BF85-1BD835BD6B1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i="1" dirty="0" err="1"/>
              <a:t>Ginni</a:t>
            </a:r>
            <a:r>
              <a:rPr lang="en-US" b="1" i="1" dirty="0"/>
              <a:t> May</a:t>
            </a:r>
            <a:r>
              <a:rPr lang="en-US" dirty="0"/>
              <a:t>, ASCCC President</a:t>
            </a:r>
            <a:br>
              <a:rPr lang="en-US" dirty="0"/>
            </a:br>
            <a:endParaRPr lang="en-US" dirty="0"/>
          </a:p>
          <a:p>
            <a:r>
              <a:rPr lang="en-US" b="1" i="1" dirty="0" err="1"/>
              <a:t>Jeanice</a:t>
            </a:r>
            <a:r>
              <a:rPr lang="en-US" b="1" i="1" dirty="0"/>
              <a:t> Warden-Washington</a:t>
            </a:r>
            <a:r>
              <a:rPr lang="en-US" dirty="0"/>
              <a:t>, Chief Consultant, Assembly Committee on Higher Education</a:t>
            </a:r>
            <a:br>
              <a:rPr lang="en-US" dirty="0"/>
            </a:br>
            <a:endParaRPr lang="en-US" dirty="0"/>
          </a:p>
          <a:p>
            <a:r>
              <a:rPr lang="en-US" b="1" i="1" dirty="0"/>
              <a:t>Zachariah Wooden</a:t>
            </a:r>
            <a:r>
              <a:rPr lang="en-US" dirty="0"/>
              <a:t>, SSCCC VP of Legislative Affairs-elect 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F78F069-1DEC-88F6-BE83-270B7C3DDC4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A5A1B6C-D038-1F4B-9D4A-0999CA9BC2F2}" type="slidenum">
              <a:rPr lang="en-US" altLang="en-US" smtClean="0"/>
              <a:pPr>
                <a:defRPr/>
              </a:pPr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105686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18B4C9-3E28-9B7E-836E-79AB62EFB1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b="1" dirty="0"/>
              <a:t>Description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4872B4-7401-117B-2E9D-5AB52F15962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028092" y="2016369"/>
            <a:ext cx="8827477" cy="4201550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For more than a decade, the California Community Colleges have undergone significant changes resulting from legislative reform and the budget process. Join this session for an up-close look at how the legislation impacts students and faculty, and how students and faculty can advocate together to strengthen initiatives focused on student success. 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95D7AF3-F161-BE2C-418E-F3191829ED8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DB236C-7DA3-584D-A9FD-2566ED60D281}" type="slidenum">
              <a:rPr lang="en-US" altLang="en-US" smtClean="0"/>
              <a:pPr>
                <a:defRPr/>
              </a:pPr>
              <a:t>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9091019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DE4A76-6089-FA3F-4DBD-F74E278D1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b="1" dirty="0"/>
              <a:t>Overview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3F3E2AC-960D-0391-FA29-FE13674B513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lvl="0"/>
            <a:r>
              <a:rPr lang="en-US" dirty="0"/>
              <a:t>Review of legislation impacting curriculum over the last decade or so</a:t>
            </a:r>
          </a:p>
          <a:p>
            <a:pPr lvl="0"/>
            <a:r>
              <a:rPr lang="en-US" dirty="0"/>
              <a:t>Impact on students and faculty</a:t>
            </a:r>
          </a:p>
          <a:p>
            <a:pPr lvl="0"/>
            <a:r>
              <a:rPr lang="en-US" dirty="0"/>
              <a:t>Perspectives from the Chief Consultant of the Assembly Committee on Higher Education</a:t>
            </a:r>
          </a:p>
          <a:p>
            <a:pPr lvl="1"/>
            <a:r>
              <a:rPr lang="en-US" dirty="0"/>
              <a:t>Point of View from the Legislature</a:t>
            </a:r>
          </a:p>
          <a:p>
            <a:pPr lvl="1"/>
            <a:r>
              <a:rPr lang="en-US" dirty="0"/>
              <a:t>Recommendations for faculty and students on advocating together</a:t>
            </a:r>
          </a:p>
          <a:p>
            <a:pPr lvl="1"/>
            <a:r>
              <a:rPr lang="en-US" dirty="0"/>
              <a:t>What to do if faculty and students have different positions?</a:t>
            </a:r>
          </a:p>
          <a:p>
            <a:pPr lvl="0"/>
            <a:r>
              <a:rPr lang="en-US" dirty="0"/>
              <a:t>Power of students and faculty working together</a:t>
            </a:r>
          </a:p>
          <a:p>
            <a:pPr lvl="0"/>
            <a:r>
              <a:rPr lang="en-US" dirty="0"/>
              <a:t>Q&amp;A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2B89E2-6957-C133-56FA-D707586E2CA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DB236C-7DA3-584D-A9FD-2566ED60D281}" type="slidenum">
              <a:rPr lang="en-US" altLang="en-US" smtClean="0"/>
              <a:pPr>
                <a:defRPr/>
              </a:pPr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84164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3DFD85-F280-A45C-5090-ED9510AB67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/>
          <a:lstStyle/>
          <a:p>
            <a:pPr algn="ctr"/>
            <a:r>
              <a:rPr lang="en-US" b="1" dirty="0"/>
              <a:t>Legislation Impacting Curriculum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0A374FF-1734-DAC0-29EA-E845164895D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sz="2800" b="1" dirty="0">
                <a:solidFill>
                  <a:schemeClr val="bg2"/>
                </a:solidFill>
              </a:rPr>
              <a:t>AB 1725 (Vasconcellos, 1988) - Landmark Legislation</a:t>
            </a:r>
          </a:p>
          <a:p>
            <a:pPr marL="0" indent="0" algn="ctr">
              <a:buNone/>
            </a:pPr>
            <a:r>
              <a:rPr lang="en-US" i="1" dirty="0"/>
              <a:t>Senate: passes 38-0 | Assembly: passes 74-1</a:t>
            </a:r>
          </a:p>
          <a:p>
            <a:r>
              <a:rPr lang="en-US" dirty="0"/>
              <a:t>Prior to passing there was a lot of opposition.</a:t>
            </a:r>
          </a:p>
          <a:p>
            <a:r>
              <a:rPr lang="en-US" dirty="0"/>
              <a:t>Signed by Governor </a:t>
            </a:r>
            <a:r>
              <a:rPr lang="en-US" dirty="0" err="1"/>
              <a:t>Duekmejian</a:t>
            </a:r>
            <a:r>
              <a:rPr lang="en-US" dirty="0"/>
              <a:t> on September 19,1988.</a:t>
            </a:r>
          </a:p>
          <a:p>
            <a:r>
              <a:rPr lang="en-US" dirty="0"/>
              <a:t>Decoupled the California Community Colleges from the K-12 system.</a:t>
            </a:r>
          </a:p>
          <a:p>
            <a:r>
              <a:rPr lang="en-US" dirty="0"/>
              <a:t>Informed Title 5 language regarding collegial consultation and effective participation in CCCs today: </a:t>
            </a:r>
          </a:p>
          <a:p>
            <a:pPr lvl="1"/>
            <a:r>
              <a:rPr lang="en-US" dirty="0"/>
              <a:t>Academic Senate “10+1”: Collegial Consultation – Curriculum is #1</a:t>
            </a:r>
          </a:p>
          <a:p>
            <a:pPr lvl="1"/>
            <a:r>
              <a:rPr lang="en-US" dirty="0"/>
              <a:t>Students “9+1”: Effective Participation – Curriculum is #4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2B2913-A5CD-3642-A20D-AF7B1354DBCE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DB236C-7DA3-584D-A9FD-2566ED60D281}" type="slidenum">
              <a:rPr lang="en-US" altLang="en-US" smtClean="0"/>
              <a:pPr>
                <a:defRPr/>
              </a:pPr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83765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ED028-C681-6D5F-80E8-E672943C24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604CAF-CAD1-48E4-AC4F-0AD2AFB8BD50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6E03B1-F184-389D-75D1-7C49AA1A2C4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DB236C-7DA3-584D-A9FD-2566ED60D281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62246AA9-6E1E-AAC1-7740-19717AE9F3C7}"/>
              </a:ext>
            </a:extLst>
          </p:cNvPr>
          <p:cNvSpPr txBox="1">
            <a:spLocks/>
          </p:cNvSpPr>
          <p:nvPr/>
        </p:nvSpPr>
        <p:spPr bwMode="auto">
          <a:xfrm>
            <a:off x="1435321" y="393090"/>
            <a:ext cx="9833949" cy="5185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noAutofit/>
          </a:bodyPr>
          <a:lstStyle>
            <a:lvl1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600" kern="1200">
                <a:solidFill>
                  <a:schemeClr val="tx2"/>
                </a:solidFill>
                <a:latin typeface="Palatino" pitchFamily="2" charset="77"/>
                <a:ea typeface="Palatino" pitchFamily="2" charset="77"/>
                <a:cs typeface="Palatino" pitchFamily="2" charset="77"/>
              </a:defRPr>
            </a:lvl1pPr>
            <a:lvl2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Palatino" pitchFamily="2" charset="77"/>
                <a:ea typeface="Palatino" pitchFamily="2" charset="77"/>
                <a:cs typeface="Palatino" pitchFamily="2" charset="77"/>
              </a:defRPr>
            </a:lvl2pPr>
            <a:lvl3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Palatino" pitchFamily="2" charset="77"/>
                <a:ea typeface="Palatino" pitchFamily="2" charset="77"/>
                <a:cs typeface="Palatino" pitchFamily="2" charset="77"/>
              </a:defRPr>
            </a:lvl3pPr>
            <a:lvl4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Palatino" pitchFamily="2" charset="77"/>
                <a:ea typeface="Palatino" pitchFamily="2" charset="77"/>
                <a:cs typeface="Palatino" pitchFamily="2" charset="77"/>
              </a:defRPr>
            </a:lvl4pPr>
            <a:lvl5pPr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Palatino" pitchFamily="2" charset="77"/>
                <a:ea typeface="Palatino" pitchFamily="2" charset="77"/>
                <a:cs typeface="Palatino" pitchFamily="2" charset="77"/>
              </a:defRPr>
            </a:lvl5pPr>
            <a:lvl6pPr marL="4572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10476C"/>
                </a:solidFill>
                <a:latin typeface="Palatino" pitchFamily="2" charset="77"/>
                <a:ea typeface="Palatino" pitchFamily="2" charset="77"/>
                <a:cs typeface="Palatino" pitchFamily="2" charset="77"/>
              </a:defRPr>
            </a:lvl6pPr>
            <a:lvl7pPr marL="9144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10476C"/>
                </a:solidFill>
                <a:latin typeface="Palatino" pitchFamily="2" charset="77"/>
                <a:ea typeface="Palatino" pitchFamily="2" charset="77"/>
                <a:cs typeface="Palatino" pitchFamily="2" charset="77"/>
              </a:defRPr>
            </a:lvl7pPr>
            <a:lvl8pPr marL="13716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10476C"/>
                </a:solidFill>
                <a:latin typeface="Palatino" pitchFamily="2" charset="77"/>
                <a:ea typeface="Palatino" pitchFamily="2" charset="77"/>
                <a:cs typeface="Palatino" pitchFamily="2" charset="77"/>
              </a:defRPr>
            </a:lvl8pPr>
            <a:lvl9pPr marL="1828800" algn="l" rtl="0" eaLnBrk="1" fontAlgn="base" hangingPunct="1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4400">
                <a:solidFill>
                  <a:srgbClr val="10476C"/>
                </a:solidFill>
                <a:latin typeface="Palatino" pitchFamily="2" charset="77"/>
                <a:ea typeface="Palatino" pitchFamily="2" charset="77"/>
                <a:cs typeface="Palatino" pitchFamily="2" charset="77"/>
              </a:defRPr>
            </a:lvl9pPr>
          </a:lstStyle>
          <a:p>
            <a:pPr algn="ctr"/>
            <a:r>
              <a:rPr lang="en-US" b="1" dirty="0">
                <a:solidFill>
                  <a:schemeClr val="accent6">
                    <a:lumMod val="50000"/>
                  </a:schemeClr>
                </a:solidFill>
              </a:rPr>
              <a:t>12 Years of Initiatives Impacting Curriculum</a:t>
            </a: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FB257E53-8DEB-B43B-3B83-627E919E8580}"/>
              </a:ext>
            </a:extLst>
          </p:cNvPr>
          <p:cNvSpPr txBox="1">
            <a:spLocks/>
          </p:cNvSpPr>
          <p:nvPr/>
        </p:nvSpPr>
        <p:spPr>
          <a:xfrm>
            <a:off x="10533528" y="6388809"/>
            <a:ext cx="914243" cy="332666"/>
          </a:xfrm>
          <a:prstGeom prst="rect">
            <a:avLst/>
          </a:prstGeom>
        </p:spPr>
        <p:txBody>
          <a:bodyPr vert="horz" wrap="square" lIns="91440" tIns="45720" rIns="0" bIns="45720" numCol="1" anchor="ctr" anchorCtr="0" compatLnSpc="1">
            <a:prstTxWarp prst="textNoShape">
              <a:avLst/>
            </a:prstTxWarp>
          </a:bodyPr>
          <a:lstStyle>
            <a:defPPr>
              <a:defRPr lang="en-US"/>
            </a:defPPr>
            <a:lvl1pPr algn="r" rtl="0" eaLnBrk="1" fontAlgn="base" hangingPunct="1">
              <a:spcBef>
                <a:spcPct val="0"/>
              </a:spcBef>
              <a:spcAft>
                <a:spcPct val="0"/>
              </a:spcAft>
              <a:defRPr sz="1200" kern="1200">
                <a:solidFill>
                  <a:srgbClr val="7F7F7F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+mn-cs"/>
              </a:defRPr>
            </a:lvl9pPr>
          </a:lstStyle>
          <a:p>
            <a:pPr>
              <a:defRPr/>
            </a:pPr>
            <a:fld id="{EADB236C-7DA3-584D-A9FD-2566ED60D281}" type="slidenum">
              <a:rPr lang="en-US" altLang="en-US" smtClean="0"/>
              <a:pPr>
                <a:defRPr/>
              </a:pPr>
              <a:t>6</a:t>
            </a:fld>
            <a:endParaRPr lang="en-US" altLang="en-US"/>
          </a:p>
        </p:txBody>
      </p:sp>
      <p:graphicFrame>
        <p:nvGraphicFramePr>
          <p:cNvPr id="7" name="Table 8">
            <a:extLst>
              <a:ext uri="{FF2B5EF4-FFF2-40B4-BE49-F238E27FC236}">
                <a16:creationId xmlns:a16="http://schemas.microsoft.com/office/drawing/2014/main" id="{3AB82AE7-C856-8C82-5F59-BFD7145B603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74909471"/>
              </p:ext>
            </p:extLst>
          </p:nvPr>
        </p:nvGraphicFramePr>
        <p:xfrm>
          <a:off x="1050876" y="1021715"/>
          <a:ext cx="10822672" cy="5699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52834">
                  <a:extLst>
                    <a:ext uri="{9D8B030D-6E8A-4147-A177-3AD203B41FA5}">
                      <a16:colId xmlns:a16="http://schemas.microsoft.com/office/drawing/2014/main" val="381116608"/>
                    </a:ext>
                  </a:extLst>
                </a:gridCol>
                <a:gridCol w="1352834">
                  <a:extLst>
                    <a:ext uri="{9D8B030D-6E8A-4147-A177-3AD203B41FA5}">
                      <a16:colId xmlns:a16="http://schemas.microsoft.com/office/drawing/2014/main" val="4192429681"/>
                    </a:ext>
                  </a:extLst>
                </a:gridCol>
                <a:gridCol w="1352834">
                  <a:extLst>
                    <a:ext uri="{9D8B030D-6E8A-4147-A177-3AD203B41FA5}">
                      <a16:colId xmlns:a16="http://schemas.microsoft.com/office/drawing/2014/main" val="1469674048"/>
                    </a:ext>
                  </a:extLst>
                </a:gridCol>
                <a:gridCol w="1352834">
                  <a:extLst>
                    <a:ext uri="{9D8B030D-6E8A-4147-A177-3AD203B41FA5}">
                      <a16:colId xmlns:a16="http://schemas.microsoft.com/office/drawing/2014/main" val="3843393552"/>
                    </a:ext>
                  </a:extLst>
                </a:gridCol>
                <a:gridCol w="1352834">
                  <a:extLst>
                    <a:ext uri="{9D8B030D-6E8A-4147-A177-3AD203B41FA5}">
                      <a16:colId xmlns:a16="http://schemas.microsoft.com/office/drawing/2014/main" val="1026115405"/>
                    </a:ext>
                  </a:extLst>
                </a:gridCol>
                <a:gridCol w="1352834">
                  <a:extLst>
                    <a:ext uri="{9D8B030D-6E8A-4147-A177-3AD203B41FA5}">
                      <a16:colId xmlns:a16="http://schemas.microsoft.com/office/drawing/2014/main" val="3758173294"/>
                    </a:ext>
                  </a:extLst>
                </a:gridCol>
                <a:gridCol w="1352834">
                  <a:extLst>
                    <a:ext uri="{9D8B030D-6E8A-4147-A177-3AD203B41FA5}">
                      <a16:colId xmlns:a16="http://schemas.microsoft.com/office/drawing/2014/main" val="2938470287"/>
                    </a:ext>
                  </a:extLst>
                </a:gridCol>
                <a:gridCol w="1352834">
                  <a:extLst>
                    <a:ext uri="{9D8B030D-6E8A-4147-A177-3AD203B41FA5}">
                      <a16:colId xmlns:a16="http://schemas.microsoft.com/office/drawing/2014/main" val="2142279452"/>
                    </a:ext>
                  </a:extLst>
                </a:gridCol>
              </a:tblGrid>
              <a:tr h="353405"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2010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2012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2013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solidFill>
                            <a:schemeClr val="accent6"/>
                          </a:solidFill>
                        </a:rPr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/>
                        <a:t>2022*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77199988"/>
                  </a:ext>
                </a:extLst>
              </a:tr>
              <a:tr h="5124365">
                <a:tc>
                  <a:txBody>
                    <a:bodyPr/>
                    <a:lstStyle/>
                    <a:p>
                      <a:r>
                        <a:rPr lang="en-US" dirty="0">
                          <a:hlinkClick r:id="" action="ppaction://noaction"/>
                        </a:rPr>
                        <a:t>SB 1440</a:t>
                      </a:r>
                    </a:p>
                    <a:p>
                      <a:r>
                        <a:rPr lang="en-US" dirty="0">
                          <a:hlinkClick r:id="" action="ppaction://noaction"/>
                        </a:rPr>
                        <a:t>(Padilla)</a:t>
                      </a:r>
                      <a:endParaRPr lang="en-US" dirty="0"/>
                    </a:p>
                    <a:p>
                      <a:r>
                        <a:rPr lang="en-US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Transfer</a:t>
                      </a:r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Associate Degree for Transfer (ADT)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hlinkClick r:id="rId3"/>
                        </a:rPr>
                        <a:t>SB 1456</a:t>
                      </a:r>
                    </a:p>
                    <a:p>
                      <a:r>
                        <a:rPr lang="en-US" sz="1700" dirty="0">
                          <a:hlinkClick r:id="rId3"/>
                        </a:rPr>
                        <a:t>(Lowenthal)</a:t>
                      </a:r>
                      <a:endParaRPr lang="en-US" dirty="0"/>
                    </a:p>
                    <a:p>
                      <a:r>
                        <a:rPr lang="en-US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Seymour-Campbell Student Success Act of 2012</a:t>
                      </a:r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Education Plans and Success Metrics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hlinkClick r:id="" action="ppaction://noaction"/>
                        </a:rPr>
                        <a:t>SB 440</a:t>
                      </a:r>
                    </a:p>
                    <a:p>
                      <a:r>
                        <a:rPr lang="en-US" dirty="0">
                          <a:hlinkClick r:id="" action="ppaction://noaction"/>
                        </a:rPr>
                        <a:t>(Padilla)</a:t>
                      </a:r>
                      <a:endParaRPr lang="en-US" dirty="0"/>
                    </a:p>
                    <a:p>
                      <a:r>
                        <a:rPr lang="en-US" sz="15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Student Transfer Achievement Reform Act</a:t>
                      </a:r>
                    </a:p>
                    <a:p>
                      <a:endParaRPr lang="en-US" dirty="0"/>
                    </a:p>
                    <a:p>
                      <a:r>
                        <a:rPr lang="en-US" dirty="0"/>
                        <a:t>ADT if a Local Associate Degree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hlinkClick r:id="" action="ppaction://noaction"/>
                        </a:rPr>
                        <a:t>AB 705</a:t>
                      </a:r>
                    </a:p>
                    <a:p>
                      <a:r>
                        <a:rPr lang="en-US" dirty="0">
                          <a:hlinkClick r:id="" action="ppaction://noaction"/>
                        </a:rPr>
                        <a:t>(Irwin)</a:t>
                      </a:r>
                      <a:endParaRPr lang="en-US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Seymour-Campbell Student Success Act of 2012:</a:t>
                      </a:r>
                    </a:p>
                    <a:p>
                      <a:r>
                        <a:rPr lang="en-US" sz="15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Matriculation: assessment</a:t>
                      </a:r>
                    </a:p>
                    <a:p>
                      <a:endParaRPr lang="en-US" dirty="0"/>
                    </a:p>
                    <a:p>
                      <a:r>
                        <a:rPr lang="en-US" sz="1500" dirty="0">
                          <a:hlinkClick r:id="rId4"/>
                        </a:rPr>
                        <a:t>Vision for Success</a:t>
                      </a:r>
                      <a:endParaRPr lang="en-US" sz="1500" dirty="0"/>
                    </a:p>
                    <a:p>
                      <a:r>
                        <a:rPr lang="en-US" sz="15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System Goals</a:t>
                      </a:r>
                    </a:p>
                    <a:p>
                      <a:endParaRPr lang="en-US" sz="1500" dirty="0"/>
                    </a:p>
                    <a:p>
                      <a:r>
                        <a:rPr lang="en-US" sz="1500" dirty="0">
                          <a:solidFill>
                            <a:schemeClr val="accent6">
                              <a:lumMod val="50000"/>
                            </a:schemeClr>
                          </a:solidFill>
                          <a:hlinkClick r:id="rId5"/>
                        </a:rPr>
                        <a:t>Guided Pathways</a:t>
                      </a:r>
                      <a:endParaRPr lang="en-US" sz="15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  <a:p>
                      <a:endParaRPr lang="en-US" sz="15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  <a:p>
                      <a:r>
                        <a:rPr lang="en-US" sz="1500" dirty="0">
                          <a:solidFill>
                            <a:schemeClr val="bg2"/>
                          </a:solidFill>
                          <a:hlinkClick r:id="rId6"/>
                        </a:rPr>
                        <a:t>Open Educational Resources Initiative</a:t>
                      </a:r>
                      <a:endParaRPr lang="en-US" sz="15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Budget Act:</a:t>
                      </a:r>
                    </a:p>
                    <a:p>
                      <a:r>
                        <a:rPr lang="en-US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Student Centered Funding Formula</a:t>
                      </a:r>
                    </a:p>
                    <a:p>
                      <a:r>
                        <a:rPr lang="en-US" dirty="0"/>
                        <a:t>(</a:t>
                      </a:r>
                      <a:r>
                        <a:rPr lang="en-US" b="1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SCFF</a:t>
                      </a:r>
                      <a:r>
                        <a:rPr lang="en-US" dirty="0"/>
                        <a:t>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Budget Act:</a:t>
                      </a:r>
                    </a:p>
                    <a:p>
                      <a:r>
                        <a:rPr lang="en-US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Cradle-to-Career Data System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>
                          <a:hlinkClick r:id="" action="ppaction://noaction"/>
                        </a:rPr>
                        <a:t>AB 928</a:t>
                      </a:r>
                    </a:p>
                    <a:p>
                      <a:r>
                        <a:rPr lang="en-US" dirty="0">
                          <a:hlinkClick r:id="" action="ppaction://noaction"/>
                        </a:rPr>
                        <a:t>(Berman)</a:t>
                      </a:r>
                      <a:endParaRPr lang="en-US" dirty="0"/>
                    </a:p>
                    <a:p>
                      <a:r>
                        <a:rPr lang="en-US" sz="15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Student</a:t>
                      </a:r>
                      <a:r>
                        <a:rPr lang="en-US" sz="16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US" sz="15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Transfer Achievement Reform Act of 2021</a:t>
                      </a:r>
                    </a:p>
                    <a:p>
                      <a:endParaRPr lang="en-US" dirty="0"/>
                    </a:p>
                    <a:p>
                      <a:r>
                        <a:rPr lang="en-US" dirty="0">
                          <a:hlinkClick r:id="" action="ppaction://noaction"/>
                        </a:rPr>
                        <a:t>AB 1111</a:t>
                      </a:r>
                    </a:p>
                    <a:p>
                      <a:r>
                        <a:rPr lang="en-US" dirty="0">
                          <a:hlinkClick r:id="" action="ppaction://noaction"/>
                        </a:rPr>
                        <a:t>(Berman)</a:t>
                      </a:r>
                      <a:endParaRPr lang="en-US" dirty="0"/>
                    </a:p>
                    <a:p>
                      <a:r>
                        <a:rPr lang="en-US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Common Course Numbering</a:t>
                      </a:r>
                    </a:p>
                    <a:p>
                      <a:endParaRPr lang="en-US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  <a:p>
                      <a:r>
                        <a:rPr lang="en-US" u="sng" dirty="0">
                          <a:solidFill>
                            <a:schemeClr val="bg2"/>
                          </a:solidFill>
                        </a:rPr>
                        <a:t>Ethnic Studies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i="1" dirty="0">
                          <a:hlinkClick r:id="" action="ppaction://noaction"/>
                        </a:rPr>
                        <a:t>AB 1705</a:t>
                      </a:r>
                    </a:p>
                    <a:p>
                      <a:r>
                        <a:rPr lang="en-US" i="1" dirty="0">
                          <a:hlinkClick r:id="" action="ppaction://noaction"/>
                        </a:rPr>
                        <a:t>(Irwin)</a:t>
                      </a:r>
                      <a:endParaRPr lang="en-US" i="1" dirty="0"/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i="1" dirty="0">
                          <a:solidFill>
                            <a:schemeClr val="accent6">
                              <a:lumMod val="90000"/>
                            </a:schemeClr>
                          </a:solidFill>
                        </a:rPr>
                        <a:t>Seymour-Campbell Student Success Act of 2012</a:t>
                      </a:r>
                    </a:p>
                    <a:p>
                      <a:endParaRPr lang="en-US" i="1" dirty="0"/>
                    </a:p>
                    <a:p>
                      <a:r>
                        <a:rPr lang="en-US" i="1" dirty="0">
                          <a:solidFill>
                            <a:schemeClr val="bg1">
                              <a:lumMod val="50000"/>
                            </a:schemeClr>
                          </a:solidFill>
                        </a:rPr>
                        <a:t>All students (with limited exceptions) in transfer-level English and math</a:t>
                      </a:r>
                    </a:p>
                    <a:p>
                      <a:endParaRPr lang="en-US" dirty="0"/>
                    </a:p>
                    <a:p>
                      <a:r>
                        <a:rPr lang="en-US" i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</a:rPr>
                        <a:t>*proposed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97186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73611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B3F07-2246-AF13-F10C-A18FBAFAF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7650" y="365125"/>
            <a:ext cx="10046043" cy="701675"/>
          </a:xfrm>
        </p:spPr>
        <p:txBody>
          <a:bodyPr anchor="ctr"/>
          <a:lstStyle/>
          <a:p>
            <a:pPr algn="ctr"/>
            <a:r>
              <a:rPr lang="en-US" b="1" dirty="0"/>
              <a:t>Impact on Students and Faculty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656508E-78C4-35D3-AC7D-89422AD9BC4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2004646" y="1336431"/>
            <a:ext cx="8874369" cy="4841631"/>
          </a:xfrm>
        </p:spPr>
        <p:txBody>
          <a:bodyPr/>
          <a:lstStyle/>
          <a:p>
            <a:pPr marL="0" indent="0" algn="ctr">
              <a:buNone/>
            </a:pPr>
            <a:r>
              <a:rPr lang="en-US" sz="2800" b="1" dirty="0">
                <a:solidFill>
                  <a:schemeClr val="bg2"/>
                </a:solidFill>
              </a:rPr>
              <a:t>Students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i="1" dirty="0"/>
              <a:t>Equitable student services and opportunities</a:t>
            </a:r>
          </a:p>
          <a:p>
            <a:r>
              <a:rPr lang="en-US" i="1" dirty="0"/>
              <a:t>Clear pathways for transfer – Guided Pathways</a:t>
            </a:r>
          </a:p>
          <a:p>
            <a:r>
              <a:rPr lang="en-US" i="1" dirty="0"/>
              <a:t>Access to transfer-level courses – AB 705</a:t>
            </a:r>
          </a:p>
          <a:p>
            <a:r>
              <a:rPr lang="en-US" i="1" dirty="0"/>
              <a:t>Access to course materials – OERI</a:t>
            </a:r>
          </a:p>
          <a:p>
            <a:endParaRPr lang="en-US" i="1" dirty="0"/>
          </a:p>
          <a:p>
            <a:r>
              <a:rPr lang="en-US" i="1" dirty="0"/>
              <a:t>Additional legislation – not directly curriculum related…</a:t>
            </a:r>
          </a:p>
          <a:p>
            <a:pPr lvl="1"/>
            <a:r>
              <a:rPr lang="en-US" i="1" dirty="0"/>
              <a:t>More student voice in governance</a:t>
            </a:r>
          </a:p>
          <a:p>
            <a:endParaRPr lang="en-US" i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54AA27-067C-7C17-5FC8-876DBE19CBE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3E4FEA-D0DA-BE4D-92DF-D9D6FD4A6574}" type="slidenum">
              <a:rPr lang="en-US" altLang="en-US" smtClean="0"/>
              <a:pPr>
                <a:defRPr/>
              </a:pPr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684443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AB3F07-2246-AF13-F10C-A18FBAFAFD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7650" y="365125"/>
            <a:ext cx="10046043" cy="701675"/>
          </a:xfrm>
        </p:spPr>
        <p:txBody>
          <a:bodyPr anchor="ctr"/>
          <a:lstStyle/>
          <a:p>
            <a:pPr algn="ctr"/>
            <a:r>
              <a:rPr lang="en-US" b="1" dirty="0"/>
              <a:t>Impact on Students and Faculty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DE8EA6-FDCC-BF59-1AA8-07A77D52D2A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1641231" y="1359877"/>
            <a:ext cx="9812993" cy="4982282"/>
          </a:xfrm>
        </p:spPr>
        <p:txBody>
          <a:bodyPr/>
          <a:lstStyle/>
          <a:p>
            <a:pPr marL="0" indent="0" algn="ctr">
              <a:buNone/>
            </a:pPr>
            <a:r>
              <a:rPr lang="en-US" sz="2800" b="1" dirty="0">
                <a:solidFill>
                  <a:schemeClr val="bg2"/>
                </a:solidFill>
              </a:rPr>
              <a:t>Faculty</a:t>
            </a:r>
          </a:p>
          <a:p>
            <a:r>
              <a:rPr lang="en-US" i="1" dirty="0"/>
              <a:t>Increase in faculty engagement with students</a:t>
            </a:r>
          </a:p>
          <a:p>
            <a:pPr lvl="1"/>
            <a:r>
              <a:rPr lang="en-US" i="1" dirty="0"/>
              <a:t>Student Needs</a:t>
            </a:r>
          </a:p>
          <a:p>
            <a:pPr lvl="1"/>
            <a:r>
              <a:rPr lang="en-US" i="1" dirty="0"/>
              <a:t>Legislation</a:t>
            </a:r>
          </a:p>
          <a:p>
            <a:r>
              <a:rPr lang="en-US" i="1" dirty="0"/>
              <a:t>Funding for C-ID, OERI</a:t>
            </a:r>
          </a:p>
          <a:p>
            <a:r>
              <a:rPr lang="en-US" i="1" dirty="0"/>
              <a:t>Reduction in and elimination of course and program offerings</a:t>
            </a:r>
          </a:p>
          <a:p>
            <a:pPr lvl="1"/>
            <a:r>
              <a:rPr lang="en-US" i="1" dirty="0"/>
              <a:t>Reading, English, ESL, mathematics</a:t>
            </a:r>
          </a:p>
          <a:p>
            <a:pPr lvl="1"/>
            <a:r>
              <a:rPr lang="en-US" i="1" dirty="0"/>
              <a:t>General Education</a:t>
            </a:r>
          </a:p>
          <a:p>
            <a:pPr lvl="1"/>
            <a:r>
              <a:rPr lang="en-US" i="1" dirty="0"/>
              <a:t>Life Long Learning</a:t>
            </a:r>
          </a:p>
          <a:p>
            <a:pPr lvl="1"/>
            <a:r>
              <a:rPr lang="en-US" i="1" dirty="0"/>
              <a:t>More?</a:t>
            </a:r>
          </a:p>
          <a:p>
            <a:r>
              <a:rPr lang="en-US" i="1" dirty="0"/>
              <a:t>Unintended Consequences…</a:t>
            </a:r>
          </a:p>
          <a:p>
            <a:pPr lvl="1"/>
            <a:endParaRPr lang="en-US" i="1" dirty="0"/>
          </a:p>
          <a:p>
            <a:pPr lvl="1"/>
            <a:endParaRPr lang="en-US" i="1" dirty="0"/>
          </a:p>
          <a:p>
            <a:endParaRPr lang="en-US" i="1" dirty="0"/>
          </a:p>
          <a:p>
            <a:endParaRPr lang="en-US" i="1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354AA27-067C-7C17-5FC8-876DBE19CBE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03E4FEA-D0DA-BE4D-92DF-D9D6FD4A6574}" type="slidenum">
              <a:rPr lang="en-US" altLang="en-US" smtClean="0"/>
              <a:pPr>
                <a:defRPr/>
              </a:pPr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004027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5C61BE9-87BF-71BE-5DAA-06FF310BA5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pPr lvl="0" algn="ctr"/>
            <a:r>
              <a:rPr lang="en-US" sz="2800" b="1" dirty="0"/>
              <a:t>Perspectives from the Chief Consultant of the Assembly Committee on Higher Education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128149-FB8D-B0D5-8801-5E257CCCB9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57754" y="2180491"/>
            <a:ext cx="8921261" cy="3985847"/>
          </a:xfrm>
        </p:spPr>
        <p:txBody>
          <a:bodyPr/>
          <a:lstStyle/>
          <a:p>
            <a:r>
              <a:rPr lang="en-US" dirty="0"/>
              <a:t>Point of View from Legislature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Recommendations for Faculty and Students on Advocating Together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What to do if faculty and students have different positions?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FCDDB5-F1D9-C829-FCF0-788F351CCC3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ADB236C-7DA3-584D-A9FD-2566ED60D281}" type="slidenum">
              <a:rPr lang="en-US" altLang="en-US" smtClean="0"/>
              <a:pPr>
                <a:defRPr/>
              </a:pPr>
              <a:t>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64540507"/>
      </p:ext>
    </p:extLst>
  </p:cSld>
  <p:clrMapOvr>
    <a:masterClrMapping/>
  </p:clrMapOvr>
</p:sld>
</file>

<file path=ppt/theme/theme1.xml><?xml version="1.0" encoding="utf-8"?>
<a:theme xmlns:a="http://schemas.openxmlformats.org/drawingml/2006/main" name="ASCCC Curriculum Inst. 2020 Theme">
  <a:themeElements>
    <a:clrScheme name="ASCCC FLI 2022 2">
      <a:dk1>
        <a:srgbClr val="0D0C36"/>
      </a:dk1>
      <a:lt1>
        <a:srgbClr val="FFFFFF"/>
      </a:lt1>
      <a:dk2>
        <a:srgbClr val="451083"/>
      </a:dk2>
      <a:lt2>
        <a:srgbClr val="AC1057"/>
      </a:lt2>
      <a:accent1>
        <a:srgbClr val="8220A0"/>
      </a:accent1>
      <a:accent2>
        <a:srgbClr val="FFCA40"/>
      </a:accent2>
      <a:accent3>
        <a:srgbClr val="D72352"/>
      </a:accent3>
      <a:accent4>
        <a:srgbClr val="FF6500"/>
      </a:accent4>
      <a:accent5>
        <a:srgbClr val="B14DDE"/>
      </a:accent5>
      <a:accent6>
        <a:srgbClr val="FF9115"/>
      </a:accent6>
      <a:hlink>
        <a:srgbClr val="8220A0"/>
      </a:hlink>
      <a:folHlink>
        <a:srgbClr val="8220A0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SCCC FLI 2022 ppt layout 1" id="{AD481E54-7DFF-424B-BC55-6FD15CDCDDA2}" vid="{B9D5920E-C943-DF4B-BC83-76660960D462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ASCCC Curriculum Inst</Template>
  <TotalTime>187</TotalTime>
  <Words>702</Words>
  <Application>Microsoft Macintosh PowerPoint</Application>
  <PresentationFormat>Widescreen</PresentationFormat>
  <Paragraphs>173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5" baseType="lpstr">
      <vt:lpstr>Arial</vt:lpstr>
      <vt:lpstr>Calibri</vt:lpstr>
      <vt:lpstr>Palatino</vt:lpstr>
      <vt:lpstr>ASCCC Curriculum Inst. 2020 Theme</vt:lpstr>
      <vt:lpstr>Advocacy - How to Leverage the Student and Faculty Voice to Affect Change Wednesday, June 15 | 3:00-4:15</vt:lpstr>
      <vt:lpstr>Presenters</vt:lpstr>
      <vt:lpstr>Description</vt:lpstr>
      <vt:lpstr>Overview</vt:lpstr>
      <vt:lpstr>Legislation Impacting Curriculum </vt:lpstr>
      <vt:lpstr>PowerPoint Presentation</vt:lpstr>
      <vt:lpstr>Impact on Students and Faculty</vt:lpstr>
      <vt:lpstr>Impact on Students and Faculty</vt:lpstr>
      <vt:lpstr>Perspectives from the Chief Consultant of the Assembly Committee on Higher Education</vt:lpstr>
      <vt:lpstr>Power of Students and Faculty Working Together</vt:lpstr>
      <vt:lpstr>Q&amp;A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Advocacy - How to Leverage the Student and Faculty Voice to Affect Change Wednesday, June 15 | 3:00-4:15</dc:title>
  <dc:creator>May, Virginia</dc:creator>
  <cp:lastModifiedBy>May, Virginia</cp:lastModifiedBy>
  <cp:revision>27</cp:revision>
  <cp:lastPrinted>2020-11-24T19:39:26Z</cp:lastPrinted>
  <dcterms:created xsi:type="dcterms:W3CDTF">2022-06-07T18:59:16Z</dcterms:created>
  <dcterms:modified xsi:type="dcterms:W3CDTF">2022-06-15T05:05:11Z</dcterms:modified>
</cp:coreProperties>
</file>